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8" r:id="rId3"/>
    <p:sldId id="257" r:id="rId4"/>
    <p:sldId id="261" r:id="rId5"/>
    <p:sldId id="260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75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3BD0D"/>
    <a:srgbClr val="4FAEC0"/>
    <a:srgbClr val="F0D10A"/>
    <a:srgbClr val="DEB20A"/>
    <a:srgbClr val="EFCD07"/>
    <a:srgbClr val="E5BE0C"/>
    <a:srgbClr val="F0D1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4" d="100"/>
          <a:sy n="54" d="100"/>
        </p:scale>
        <p:origin x="686" y="58"/>
      </p:cViewPr>
      <p:guideLst>
        <p:guide orient="horz" pos="3075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8902B-BC6B-40F1-9F27-0CC94D2AF932}" type="datetimeFigureOut">
              <a:rPr lang="pt-BR" smtClean="0"/>
              <a:t>20/07/2024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820E5-8910-4E85-8FBF-F26CCF4F021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22380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8902B-BC6B-40F1-9F27-0CC94D2AF932}" type="datetimeFigureOut">
              <a:rPr lang="pt-BR" smtClean="0"/>
              <a:t>20/07/2024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820E5-8910-4E85-8FBF-F26CCF4F021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362691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8902B-BC6B-40F1-9F27-0CC94D2AF932}" type="datetimeFigureOut">
              <a:rPr lang="pt-BR" smtClean="0"/>
              <a:t>20/07/2024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820E5-8910-4E85-8FBF-F26CCF4F021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078610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8902B-BC6B-40F1-9F27-0CC94D2AF932}" type="datetimeFigureOut">
              <a:rPr lang="pt-BR" smtClean="0"/>
              <a:t>20/07/2024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820E5-8910-4E85-8FBF-F26CCF4F021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419743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8902B-BC6B-40F1-9F27-0CC94D2AF932}" type="datetimeFigureOut">
              <a:rPr lang="pt-BR" smtClean="0"/>
              <a:t>20/07/2024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820E5-8910-4E85-8FBF-F26CCF4F021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2077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8902B-BC6B-40F1-9F27-0CC94D2AF932}" type="datetimeFigureOut">
              <a:rPr lang="pt-BR" smtClean="0"/>
              <a:t>20/07/2024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820E5-8910-4E85-8FBF-F26CCF4F021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380078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8902B-BC6B-40F1-9F27-0CC94D2AF932}" type="datetimeFigureOut">
              <a:rPr lang="pt-BR" smtClean="0"/>
              <a:t>20/07/2024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820E5-8910-4E85-8FBF-F26CCF4F021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523973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8902B-BC6B-40F1-9F27-0CC94D2AF932}" type="datetimeFigureOut">
              <a:rPr lang="pt-BR" smtClean="0"/>
              <a:t>20/07/2024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820E5-8910-4E85-8FBF-F26CCF4F021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891888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8902B-BC6B-40F1-9F27-0CC94D2AF932}" type="datetimeFigureOut">
              <a:rPr lang="pt-BR" smtClean="0"/>
              <a:t>20/07/2024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820E5-8910-4E85-8FBF-F26CCF4F021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964990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8902B-BC6B-40F1-9F27-0CC94D2AF932}" type="datetimeFigureOut">
              <a:rPr lang="pt-BR" smtClean="0"/>
              <a:t>20/07/2024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820E5-8910-4E85-8FBF-F26CCF4F021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658930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8902B-BC6B-40F1-9F27-0CC94D2AF932}" type="datetimeFigureOut">
              <a:rPr lang="pt-BR" smtClean="0"/>
              <a:t>20/07/2024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3820E5-8910-4E85-8FBF-F26CCF4F021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281713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38902B-BC6B-40F1-9F27-0CC94D2AF932}" type="datetimeFigureOut">
              <a:rPr lang="pt-BR" smtClean="0"/>
              <a:t>20/07/2024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3820E5-8910-4E85-8FBF-F26CCF4F021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334795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Relationship Id="rId9" Type="http://schemas.microsoft.com/office/2007/relationships/hdphoto" Target="../media/hdphoto4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microsoft.com/office/2007/relationships/hdphoto" Target="../media/hdphoto5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microsoft.com/office/2007/relationships/hdphoto" Target="../media/hdphoto4.wdp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38D30B3C-DA7A-4348-6272-E31DF2D23170}"/>
              </a:ext>
            </a:extLst>
          </p:cNvPr>
          <p:cNvSpPr/>
          <p:nvPr/>
        </p:nvSpPr>
        <p:spPr>
          <a:xfrm>
            <a:off x="0" y="-57152"/>
            <a:ext cx="6858000" cy="9963152"/>
          </a:xfrm>
          <a:prstGeom prst="rect">
            <a:avLst/>
          </a:prstGeom>
          <a:gradFill flip="none" rotWithShape="1">
            <a:gsLst>
              <a:gs pos="0">
                <a:srgbClr val="E5BE0C">
                  <a:alpha val="65000"/>
                </a:srgbClr>
              </a:gs>
              <a:gs pos="50000">
                <a:srgbClr val="EFCD07"/>
              </a:gs>
              <a:gs pos="100000">
                <a:srgbClr val="F0D10A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0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7506EEEA-5646-C0B3-F897-1F4B29CA33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440" b="97473" l="4085" r="96218">
                        <a14:foregroundMark x1="32073" y1="48242" x2="32829" y2="47912"/>
                        <a14:foregroundMark x1="32829" y1="47912" x2="32224" y2="46923"/>
                        <a14:foregroundMark x1="30257" y1="47473" x2="31316" y2="50440"/>
                        <a14:foregroundMark x1="31316" y1="50440" x2="32678" y2="52857"/>
                        <a14:foregroundMark x1="32526" y1="54066" x2="32375" y2="54615"/>
                        <a14:foregroundMark x1="32375" y1="54615" x2="32375" y2="54615"/>
                        <a14:foregroundMark x1="31014" y1="52088" x2="29349" y2="54396"/>
                        <a14:foregroundMark x1="30106" y1="45604" x2="27685" y2="55604"/>
                        <a14:foregroundMark x1="27685" y1="55604" x2="27685" y2="55604"/>
                        <a14:foregroundMark x1="27685" y1="55604" x2="33737" y2="57253"/>
                        <a14:foregroundMark x1="33737" y1="57253" x2="30862" y2="40330"/>
                        <a14:foregroundMark x1="31165" y1="39560" x2="31921" y2="28901"/>
                        <a14:foregroundMark x1="57943" y1="27473" x2="68986" y2="27912"/>
                        <a14:foregroundMark x1="64750" y1="25385" x2="66868" y2="42418"/>
                        <a14:foregroundMark x1="66868" y1="42418" x2="66868" y2="42418"/>
                        <a14:foregroundMark x1="66868" y1="51319" x2="64599" y2="55604"/>
                        <a14:foregroundMark x1="67171" y1="49890" x2="71558" y2="57143"/>
                        <a14:foregroundMark x1="67776" y1="58791" x2="65809" y2="49560"/>
                        <a14:foregroundMark x1="75189" y1="48462" x2="90015" y2="48901"/>
                        <a14:foregroundMark x1="94100" y1="47473" x2="85325" y2="47582"/>
                        <a14:foregroundMark x1="87746" y1="37033" x2="80787" y2="28791"/>
                        <a14:foregroundMark x1="80787" y1="28791" x2="77156" y2="38791"/>
                        <a14:foregroundMark x1="77156" y1="38791" x2="79274" y2="38791"/>
                        <a14:foregroundMark x1="73071" y1="39011" x2="73828" y2="42527"/>
                        <a14:foregroundMark x1="73374" y1="27363" x2="73676" y2="31648"/>
                        <a14:foregroundMark x1="72163" y1="37253" x2="74433" y2="37363"/>
                        <a14:foregroundMark x1="64750" y1="14286" x2="64297" y2="19451"/>
                        <a14:foregroundMark x1="71256" y1="16813" x2="74735" y2="17692"/>
                        <a14:foregroundMark x1="71710" y1="23077" x2="74130" y2="23736"/>
                        <a14:foregroundMark x1="72769" y1="20549" x2="71861" y2="14396"/>
                        <a14:foregroundMark x1="72163" y1="12747" x2="72466" y2="28462"/>
                        <a14:foregroundMark x1="78366" y1="17473" x2="88048" y2="17473"/>
                        <a14:foregroundMark x1="77156" y1="15824" x2="81543" y2="16264"/>
                        <a14:foregroundMark x1="77156" y1="19560" x2="87746" y2="19451"/>
                        <a14:foregroundMark x1="92890" y1="18352" x2="96520" y2="18242"/>
                        <a14:foregroundMark x1="78971" y1="21978" x2="93797" y2="21978"/>
                        <a14:foregroundMark x1="26021" y1="21319" x2="7413" y2="20440"/>
                        <a14:foregroundMark x1="8926" y1="22418" x2="20726" y2="23407"/>
                        <a14:foregroundMark x1="20726" y1="23407" x2="22390" y2="20220"/>
                        <a14:foregroundMark x1="20877" y1="20110" x2="28139" y2="20769"/>
                        <a14:foregroundMark x1="28139" y1="20769" x2="25719" y2="23297"/>
                        <a14:foregroundMark x1="26626" y1="24505" x2="28139" y2="23956"/>
                        <a14:foregroundMark x1="25567" y1="27473" x2="14675" y2="26813"/>
                        <a14:foregroundMark x1="9228" y1="27143" x2="6959" y2="26484"/>
                        <a14:foregroundMark x1="7413" y1="32198" x2="26778" y2="33846"/>
                        <a14:foregroundMark x1="14675" y1="30989" x2="31619" y2="31319"/>
                        <a14:foregroundMark x1="25265" y1="29560" x2="27383" y2="35495"/>
                        <a14:foregroundMark x1="10741" y1="43077" x2="23147" y2="42637"/>
                        <a14:foregroundMark x1="8926" y1="44725" x2="13011" y2="45055"/>
                        <a14:foregroundMark x1="7716" y1="43187" x2="5144" y2="42637"/>
                        <a14:foregroundMark x1="8321" y1="46154" x2="4236" y2="45714"/>
                        <a14:foregroundMark x1="26324" y1="57582" x2="16339" y2="63956"/>
                        <a14:foregroundMark x1="17700" y1="57692" x2="16490" y2="65385"/>
                        <a14:foregroundMark x1="16490" y1="59231" x2="14826" y2="65165"/>
                        <a14:foregroundMark x1="8926" y1="53736" x2="9228" y2="61758"/>
                        <a14:foregroundMark x1="8321" y1="53187" x2="6354" y2="63846"/>
                        <a14:foregroundMark x1="6505" y1="55604" x2="6203" y2="59560"/>
                        <a14:foregroundMark x1="20877" y1="70769" x2="34342" y2="70659"/>
                        <a14:foregroundMark x1="18759" y1="80110" x2="29047" y2="80989"/>
                        <a14:foregroundMark x1="39183" y1="90549" x2="60817" y2="92418"/>
                        <a14:foregroundMark x1="60968" y1="95714" x2="34039" y2="93956"/>
                        <a14:foregroundMark x1="57943" y1="80110" x2="40696" y2="78022"/>
                        <a14:foregroundMark x1="42209" y1="67912" x2="42511" y2="78901"/>
                        <a14:foregroundMark x1="57337" y1="68462" x2="59153" y2="77253"/>
                        <a14:foregroundMark x1="70197" y1="92527" x2="90318" y2="95714"/>
                        <a14:foregroundMark x1="48865" y1="97473" x2="36611" y2="87912"/>
                        <a14:foregroundMark x1="68079" y1="72747" x2="73071" y2="76264"/>
                        <a14:foregroundMark x1="65507" y1="68681" x2="69894" y2="68791"/>
                        <a14:foregroundMark x1="74887" y1="70110" x2="79274" y2="70440"/>
                        <a14:foregroundMark x1="85628" y1="69780" x2="88805" y2="66484"/>
                        <a14:foregroundMark x1="72163" y1="59560" x2="72920" y2="61319"/>
                        <a14:foregroundMark x1="64599" y1="57473" x2="64902" y2="64505"/>
                        <a14:foregroundMark x1="73374" y1="66374" x2="72466" y2="65714"/>
                        <a14:foregroundMark x1="72466" y1="65714" x2="69743" y2="64505"/>
                        <a14:foregroundMark x1="72012" y1="56813" x2="75946" y2="57143"/>
                      </a14:backgroundRemoval>
                    </a14:imgEffect>
                  </a14:imgLayer>
                </a14:imgProps>
              </a:ext>
            </a:extLst>
          </a:blip>
          <a:srcRect l="1730" t="758"/>
          <a:stretch/>
        </p:blipFill>
        <p:spPr>
          <a:xfrm>
            <a:off x="422837" y="1620454"/>
            <a:ext cx="6012326" cy="7639291"/>
          </a:xfrm>
          <a:prstGeom prst="rect">
            <a:avLst/>
          </a:prstGeom>
        </p:spPr>
      </p:pic>
      <p:pic>
        <p:nvPicPr>
          <p:cNvPr id="1032" name="Picture 8" descr="Arduino Uno Rev3 available online at best price- Olelectronics">
            <a:extLst>
              <a:ext uri="{FF2B5EF4-FFF2-40B4-BE49-F238E27FC236}">
                <a16:creationId xmlns:a16="http://schemas.microsoft.com/office/drawing/2014/main" id="{3BEE9C4E-8528-3CFF-690F-7C607D25F8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  <a14:imgEffect>
                      <a14:artisticFilmGrain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206" y="7384642"/>
            <a:ext cx="2316665" cy="2347732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Espressif ESP32-DevKitC-32E">
            <a:extLst>
              <a:ext uri="{FF2B5EF4-FFF2-40B4-BE49-F238E27FC236}">
                <a16:creationId xmlns:a16="http://schemas.microsoft.com/office/drawing/2014/main" id="{A23BF380-E9BF-AEF5-74B9-298DDC0E5B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" b="100000" l="0" r="89404">
                        <a14:foregroundMark x1="15563" y1="22333" x2="24172" y2="78500"/>
                        <a14:foregroundMark x1="36093" y1="83833" x2="80464" y2="48667"/>
                        <a14:foregroundMark x1="23179" y1="32333" x2="78808" y2="84833"/>
                        <a14:foregroundMark x1="25497" y1="14333" x2="78146" y2="16167"/>
                        <a14:foregroundMark x1="70861" y1="14167" x2="17550" y2="10167"/>
                        <a14:foregroundMark x1="10927" y1="25500" x2="12583" y2="90500"/>
                      </a14:backgroundRemoval>
                    </a14:imgEffect>
                    <a14:imgEffect>
                      <a14:artisticCutou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5247969" y="6798158"/>
            <a:ext cx="732460" cy="145521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Arduino Nano Official | sincovaga.com.br">
            <a:extLst>
              <a:ext uri="{FF2B5EF4-FFF2-40B4-BE49-F238E27FC236}">
                <a16:creationId xmlns:a16="http://schemas.microsoft.com/office/drawing/2014/main" id="{425A1F7F-35DD-934D-2F02-28F9D586BB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0" b="100000" l="0" r="100000"/>
                    </a14:imgEffect>
                    <a14:imgEffect>
                      <a14:artisticCutou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6677" y="5900702"/>
            <a:ext cx="1124493" cy="49222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12" descr="Arduino Nano Official | sincovaga.com.br">
            <a:extLst>
              <a:ext uri="{FF2B5EF4-FFF2-40B4-BE49-F238E27FC236}">
                <a16:creationId xmlns:a16="http://schemas.microsoft.com/office/drawing/2014/main" id="{394A585B-9E82-AEDD-8626-E4A684A590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0" b="100000" l="0" r="100000"/>
                    </a14:imgEffect>
                    <a14:imgEffect>
                      <a14:artisticCutou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286072" y="7361434"/>
            <a:ext cx="1124493" cy="49222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8DCCA6E0-5662-B35C-8A1F-CA32A7DDB992}"/>
              </a:ext>
            </a:extLst>
          </p:cNvPr>
          <p:cNvSpPr txBox="1"/>
          <p:nvPr/>
        </p:nvSpPr>
        <p:spPr>
          <a:xfrm>
            <a:off x="555906" y="1"/>
            <a:ext cx="573960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CR A Extended" panose="02010509020102010303" pitchFamily="50" charset="0"/>
              </a:rPr>
              <a:t>Arduino</a:t>
            </a:r>
          </a:p>
          <a:p>
            <a:r>
              <a:rPr lang="pt-BR" sz="3200" dirty="0">
                <a:latin typeface="OCR A Extended" panose="02010509020102010303" pitchFamily="50" charset="0"/>
              </a:rPr>
              <a:t>O guia do </a:t>
            </a:r>
            <a:r>
              <a:rPr lang="pt-BR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CR A Extended" panose="02010509020102010303" pitchFamily="50" charset="0"/>
              </a:rPr>
              <a:t>mochileiro</a:t>
            </a:r>
            <a:r>
              <a:rPr lang="pt-BR" sz="3200" dirty="0">
                <a:latin typeface="OCR A Extended" panose="02010509020102010303" pitchFamily="50" charset="0"/>
              </a:rPr>
              <a:t> da </a:t>
            </a:r>
            <a:r>
              <a:rPr lang="pt-BR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CR A Extended" panose="02010509020102010303" pitchFamily="50" charset="0"/>
              </a:rPr>
              <a:t>Robótica</a:t>
            </a:r>
            <a:r>
              <a:rPr lang="pt-BR" sz="3200" dirty="0">
                <a:latin typeface="OCR A Extended" panose="02010509020102010303" pitchFamily="50" charset="0"/>
              </a:rPr>
              <a:t>!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589A3410-7DF3-A93C-615A-436B8FA09324}"/>
              </a:ext>
            </a:extLst>
          </p:cNvPr>
          <p:cNvSpPr txBox="1"/>
          <p:nvPr/>
        </p:nvSpPr>
        <p:spPr>
          <a:xfrm>
            <a:off x="3939131" y="9352040"/>
            <a:ext cx="34261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latin typeface="OCR A Extended" panose="02010509020102010303" pitchFamily="50" charset="0"/>
              </a:rPr>
              <a:t>Por </a:t>
            </a:r>
            <a:r>
              <a:rPr lang="pt-BR" sz="2400" dirty="0" err="1">
                <a:latin typeface="OCR A Extended" panose="02010509020102010303" pitchFamily="50" charset="0"/>
              </a:rPr>
              <a:t>M.M.Takuno</a:t>
            </a:r>
            <a:endParaRPr lang="pt-BR" sz="2400" dirty="0">
              <a:latin typeface="OCR A Extended" panose="02010509020102010303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30216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ta: Pentágono 4">
            <a:extLst>
              <a:ext uri="{FF2B5EF4-FFF2-40B4-BE49-F238E27FC236}">
                <a16:creationId xmlns:a16="http://schemas.microsoft.com/office/drawing/2014/main" id="{F36C0F9B-8F8A-98F7-5BF3-F576EC5753B5}"/>
              </a:ext>
            </a:extLst>
          </p:cNvPr>
          <p:cNvSpPr/>
          <p:nvPr/>
        </p:nvSpPr>
        <p:spPr>
          <a:xfrm>
            <a:off x="-2" y="641268"/>
            <a:ext cx="6858001" cy="738370"/>
          </a:xfrm>
          <a:prstGeom prst="homePlate">
            <a:avLst/>
          </a:prstGeom>
          <a:gradFill flip="none" rotWithShape="1">
            <a:gsLst>
              <a:gs pos="0">
                <a:srgbClr val="4FAEC0"/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809EAF88-8B2B-765C-F8B5-162EE1DC0383}"/>
              </a:ext>
            </a:extLst>
          </p:cNvPr>
          <p:cNvSpPr txBox="1"/>
          <p:nvPr/>
        </p:nvSpPr>
        <p:spPr>
          <a:xfrm>
            <a:off x="516332" y="548641"/>
            <a:ext cx="67274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CR A Extended" panose="02010509020102010303" pitchFamily="50" charset="0"/>
              </a:rPr>
              <a:t>Display LCD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BD346B6-5CB2-7354-2251-BB09CBEB61F4}"/>
              </a:ext>
            </a:extLst>
          </p:cNvPr>
          <p:cNvSpPr txBox="1"/>
          <p:nvPr/>
        </p:nvSpPr>
        <p:spPr>
          <a:xfrm>
            <a:off x="665478" y="1633575"/>
            <a:ext cx="56333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Eras Light ITC" panose="020B0402030504020804" pitchFamily="34" charset="0"/>
                <a:ea typeface="Cambria" panose="02040503050406030204" pitchFamily="18" charset="0"/>
              </a:rPr>
              <a:t>Para exibir informações, podemos usar um display LCD. Vamos mostrar a temperatura lida pelo sensor LM35.:</a:t>
            </a:r>
          </a:p>
        </p:txBody>
      </p:sp>
      <p:pic>
        <p:nvPicPr>
          <p:cNvPr id="11266" name="Picture 2" descr="Sensor de temperatura LM35 com Arduino e Display Gráfico">
            <a:extLst>
              <a:ext uri="{FF2B5EF4-FFF2-40B4-BE49-F238E27FC236}">
                <a16:creationId xmlns:a16="http://schemas.microsoft.com/office/drawing/2014/main" id="{8E08CCAF-3891-2183-2B8F-A55AC95278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6900" y="3817270"/>
            <a:ext cx="4329113" cy="4239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82713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ta: Pentágono 4">
            <a:extLst>
              <a:ext uri="{FF2B5EF4-FFF2-40B4-BE49-F238E27FC236}">
                <a16:creationId xmlns:a16="http://schemas.microsoft.com/office/drawing/2014/main" id="{F36C0F9B-8F8A-98F7-5BF3-F576EC5753B5}"/>
              </a:ext>
            </a:extLst>
          </p:cNvPr>
          <p:cNvSpPr/>
          <p:nvPr/>
        </p:nvSpPr>
        <p:spPr>
          <a:xfrm>
            <a:off x="-2" y="641268"/>
            <a:ext cx="6858001" cy="738370"/>
          </a:xfrm>
          <a:prstGeom prst="homePlate">
            <a:avLst/>
          </a:prstGeom>
          <a:gradFill flip="none" rotWithShape="1">
            <a:gsLst>
              <a:gs pos="0">
                <a:srgbClr val="4FAEC0"/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809EAF88-8B2B-765C-F8B5-162EE1DC0383}"/>
              </a:ext>
            </a:extLst>
          </p:cNvPr>
          <p:cNvSpPr txBox="1"/>
          <p:nvPr/>
        </p:nvSpPr>
        <p:spPr>
          <a:xfrm>
            <a:off x="516332" y="548641"/>
            <a:ext cx="67274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CR A Extended" panose="02010509020102010303" pitchFamily="50" charset="0"/>
              </a:rPr>
              <a:t>Display LCD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E5EC1428-17F8-755B-94FC-25E523676478}"/>
              </a:ext>
            </a:extLst>
          </p:cNvPr>
          <p:cNvSpPr txBox="1"/>
          <p:nvPr/>
        </p:nvSpPr>
        <p:spPr>
          <a:xfrm>
            <a:off x="516332" y="1617754"/>
            <a:ext cx="56333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Eras Light ITC" panose="020B0402030504020804" pitchFamily="34" charset="0"/>
                <a:ea typeface="Cambria" panose="02040503050406030204" pitchFamily="18" charset="0"/>
              </a:rPr>
              <a:t>Exemplo de código: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2DEC2E37-4712-9099-B481-08A33B594C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69747" y="2079419"/>
            <a:ext cx="7997493" cy="4959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82837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58BB2881-03D5-D72E-D510-6FC111FD5867}"/>
              </a:ext>
            </a:extLst>
          </p:cNvPr>
          <p:cNvSpPr/>
          <p:nvPr/>
        </p:nvSpPr>
        <p:spPr>
          <a:xfrm>
            <a:off x="0" y="0"/>
            <a:ext cx="6858000" cy="9906000"/>
          </a:xfrm>
          <a:prstGeom prst="rect">
            <a:avLst/>
          </a:prstGeom>
          <a:solidFill>
            <a:srgbClr val="4FAE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9C14D5CC-A1D3-A8B3-CCD3-4822AFA6A669}"/>
              </a:ext>
            </a:extLst>
          </p:cNvPr>
          <p:cNvSpPr txBox="1"/>
          <p:nvPr/>
        </p:nvSpPr>
        <p:spPr>
          <a:xfrm>
            <a:off x="0" y="4953000"/>
            <a:ext cx="6858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CR A Extended" panose="02010509020102010303" pitchFamily="50" charset="0"/>
              </a:rPr>
              <a:t>Conclusão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32B1EF52-4E9D-BFF2-AEA1-4057E971648A}"/>
              </a:ext>
            </a:extLst>
          </p:cNvPr>
          <p:cNvSpPr txBox="1"/>
          <p:nvPr/>
        </p:nvSpPr>
        <p:spPr>
          <a:xfrm>
            <a:off x="0" y="1859845"/>
            <a:ext cx="6858000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CR A Extended" panose="02010509020102010303" pitchFamily="50" charset="0"/>
              </a:rPr>
              <a:t>03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2B088BD9-9DAE-D6B3-A1E2-201D3EB2BA12}"/>
              </a:ext>
            </a:extLst>
          </p:cNvPr>
          <p:cNvSpPr/>
          <p:nvPr/>
        </p:nvSpPr>
        <p:spPr>
          <a:xfrm>
            <a:off x="862584" y="6109184"/>
            <a:ext cx="5132832" cy="139216"/>
          </a:xfrm>
          <a:prstGeom prst="rect">
            <a:avLst/>
          </a:prstGeom>
          <a:gradFill flip="none" rotWithShape="1">
            <a:gsLst>
              <a:gs pos="0">
                <a:srgbClr val="4FAEC0"/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ln>
                <a:solidFill>
                  <a:schemeClr val="tx1"/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523876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ta: Pentágono 4">
            <a:extLst>
              <a:ext uri="{FF2B5EF4-FFF2-40B4-BE49-F238E27FC236}">
                <a16:creationId xmlns:a16="http://schemas.microsoft.com/office/drawing/2014/main" id="{F36C0F9B-8F8A-98F7-5BF3-F576EC5753B5}"/>
              </a:ext>
            </a:extLst>
          </p:cNvPr>
          <p:cNvSpPr/>
          <p:nvPr/>
        </p:nvSpPr>
        <p:spPr>
          <a:xfrm>
            <a:off x="-1" y="641268"/>
            <a:ext cx="6029326" cy="738370"/>
          </a:xfrm>
          <a:prstGeom prst="homePlate">
            <a:avLst/>
          </a:prstGeom>
          <a:gradFill flip="none" rotWithShape="1">
            <a:gsLst>
              <a:gs pos="0">
                <a:srgbClr val="4FAEC0"/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809EAF88-8B2B-765C-F8B5-162EE1DC0383}"/>
              </a:ext>
            </a:extLst>
          </p:cNvPr>
          <p:cNvSpPr txBox="1"/>
          <p:nvPr/>
        </p:nvSpPr>
        <p:spPr>
          <a:xfrm>
            <a:off x="559198" y="548641"/>
            <a:ext cx="57396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CR A Extended" panose="02010509020102010303" pitchFamily="50" charset="0"/>
              </a:rPr>
              <a:t>Nova Jornada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BD346B6-5CB2-7354-2251-BB09CBEB61F4}"/>
              </a:ext>
            </a:extLst>
          </p:cNvPr>
          <p:cNvSpPr txBox="1"/>
          <p:nvPr/>
        </p:nvSpPr>
        <p:spPr>
          <a:xfrm>
            <a:off x="665479" y="1633575"/>
            <a:ext cx="5506721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Eras Light ITC" panose="020B0402030504020804" pitchFamily="34" charset="0"/>
                <a:ea typeface="Cambria" panose="02040503050406030204" pitchFamily="18" charset="0"/>
              </a:rPr>
              <a:t>Esses são apenas alguns conceitos básicos do Arduino. Com eles, você pode começar a explorar e criar projetos mais complexos. O importante é continuar experimentando e aprendendo. </a:t>
            </a:r>
          </a:p>
          <a:p>
            <a:pPr algn="just"/>
            <a:endParaRPr lang="pt-BR" sz="2400" dirty="0">
              <a:latin typeface="Eras Light ITC" panose="020B0402030504020804" pitchFamily="34" charset="0"/>
              <a:ea typeface="Cambria" panose="02040503050406030204" pitchFamily="18" charset="0"/>
            </a:endParaRPr>
          </a:p>
          <a:p>
            <a:pPr algn="just"/>
            <a:r>
              <a:rPr lang="pt-BR" sz="2400" dirty="0">
                <a:latin typeface="Eras Light ITC" panose="020B0402030504020804" pitchFamily="34" charset="0"/>
                <a:ea typeface="Cambria" panose="02040503050406030204" pitchFamily="18" charset="0"/>
              </a:rPr>
              <a:t>Boa sorte na sua jornada com o Arduino!</a:t>
            </a:r>
          </a:p>
          <a:p>
            <a:pPr algn="just"/>
            <a:endParaRPr lang="pt-BR" sz="2400" dirty="0">
              <a:latin typeface="Eras Light ITC" panose="020B0402030504020804" pitchFamily="34" charset="0"/>
              <a:ea typeface="Cambria" panose="02040503050406030204" pitchFamily="18" charset="0"/>
            </a:endParaRPr>
          </a:p>
          <a:p>
            <a:pPr algn="just"/>
            <a:r>
              <a:rPr lang="pt-BR" sz="2400" dirty="0">
                <a:latin typeface="Eras Light ITC" panose="020B0402030504020804" pitchFamily="34" charset="0"/>
                <a:ea typeface="Cambria" panose="02040503050406030204" pitchFamily="18" charset="0"/>
              </a:rPr>
              <a:t>Espero que esses exemplos práticos e explicações simples ajudem você a dar os primeiros passos no mundo do Arduino. Obrigada por ter lido até aqui e até a próxima!</a:t>
            </a:r>
          </a:p>
        </p:txBody>
      </p:sp>
      <p:pic>
        <p:nvPicPr>
          <p:cNvPr id="18" name="Picture 2">
            <a:extLst>
              <a:ext uri="{FF2B5EF4-FFF2-40B4-BE49-F238E27FC236}">
                <a16:creationId xmlns:a16="http://schemas.microsoft.com/office/drawing/2014/main" id="{BD097AAB-CBD0-0108-00EE-F6FBE42D07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3748" y="6897299"/>
            <a:ext cx="2850504" cy="1938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99656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58BB2881-03D5-D72E-D510-6FC111FD5867}"/>
              </a:ext>
            </a:extLst>
          </p:cNvPr>
          <p:cNvSpPr/>
          <p:nvPr/>
        </p:nvSpPr>
        <p:spPr>
          <a:xfrm>
            <a:off x="0" y="0"/>
            <a:ext cx="6858000" cy="9906000"/>
          </a:xfrm>
          <a:prstGeom prst="rect">
            <a:avLst/>
          </a:prstGeom>
          <a:solidFill>
            <a:srgbClr val="4FAE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9C14D5CC-A1D3-A8B3-CCD3-4822AFA6A669}"/>
              </a:ext>
            </a:extLst>
          </p:cNvPr>
          <p:cNvSpPr txBox="1"/>
          <p:nvPr/>
        </p:nvSpPr>
        <p:spPr>
          <a:xfrm>
            <a:off x="0" y="4953000"/>
            <a:ext cx="6858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CR A Extended" panose="02010509020102010303" pitchFamily="50" charset="0"/>
              </a:rPr>
              <a:t>Introdução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32B1EF52-4E9D-BFF2-AEA1-4057E971648A}"/>
              </a:ext>
            </a:extLst>
          </p:cNvPr>
          <p:cNvSpPr txBox="1"/>
          <p:nvPr/>
        </p:nvSpPr>
        <p:spPr>
          <a:xfrm>
            <a:off x="0" y="1859845"/>
            <a:ext cx="6858000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CR A Extended" panose="02010509020102010303" pitchFamily="50" charset="0"/>
              </a:rPr>
              <a:t>01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2B088BD9-9DAE-D6B3-A1E2-201D3EB2BA12}"/>
              </a:ext>
            </a:extLst>
          </p:cNvPr>
          <p:cNvSpPr/>
          <p:nvPr/>
        </p:nvSpPr>
        <p:spPr>
          <a:xfrm>
            <a:off x="862584" y="6109184"/>
            <a:ext cx="5132832" cy="139216"/>
          </a:xfrm>
          <a:prstGeom prst="rect">
            <a:avLst/>
          </a:prstGeom>
          <a:gradFill flip="none" rotWithShape="1">
            <a:gsLst>
              <a:gs pos="0">
                <a:srgbClr val="4FAEC0"/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ln>
                <a:solidFill>
                  <a:schemeClr val="tx1"/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280464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ta: Pentágono 4">
            <a:extLst>
              <a:ext uri="{FF2B5EF4-FFF2-40B4-BE49-F238E27FC236}">
                <a16:creationId xmlns:a16="http://schemas.microsoft.com/office/drawing/2014/main" id="{F36C0F9B-8F8A-98F7-5BF3-F576EC5753B5}"/>
              </a:ext>
            </a:extLst>
          </p:cNvPr>
          <p:cNvSpPr/>
          <p:nvPr/>
        </p:nvSpPr>
        <p:spPr>
          <a:xfrm>
            <a:off x="-1" y="641268"/>
            <a:ext cx="4900613" cy="738370"/>
          </a:xfrm>
          <a:prstGeom prst="homePlate">
            <a:avLst/>
          </a:prstGeom>
          <a:gradFill flip="none" rotWithShape="1">
            <a:gsLst>
              <a:gs pos="0">
                <a:srgbClr val="4FAEC0"/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809EAF88-8B2B-765C-F8B5-162EE1DC0383}"/>
              </a:ext>
            </a:extLst>
          </p:cNvPr>
          <p:cNvSpPr txBox="1"/>
          <p:nvPr/>
        </p:nvSpPr>
        <p:spPr>
          <a:xfrm>
            <a:off x="559198" y="548641"/>
            <a:ext cx="57396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CR A Extended" panose="02010509020102010303" pitchFamily="50" charset="0"/>
              </a:rPr>
              <a:t>Introdução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BD346B6-5CB2-7354-2251-BB09CBEB61F4}"/>
              </a:ext>
            </a:extLst>
          </p:cNvPr>
          <p:cNvSpPr txBox="1"/>
          <p:nvPr/>
        </p:nvSpPr>
        <p:spPr>
          <a:xfrm>
            <a:off x="665479" y="1633575"/>
            <a:ext cx="550672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Eras Light ITC" panose="020B0402030504020804" pitchFamily="34" charset="0"/>
                <a:ea typeface="Cambria" panose="02040503050406030204" pitchFamily="18" charset="0"/>
              </a:rPr>
              <a:t>O </a:t>
            </a:r>
            <a:r>
              <a:rPr lang="pt-BR" sz="2400" b="1" dirty="0">
                <a:latin typeface="Eras Light ITC" panose="020B0402030504020804" pitchFamily="34" charset="0"/>
                <a:ea typeface="Cambria" panose="02040503050406030204" pitchFamily="18" charset="0"/>
              </a:rPr>
              <a:t>Arduino</a:t>
            </a:r>
            <a:r>
              <a:rPr lang="pt-BR" sz="2400" dirty="0">
                <a:latin typeface="Eras Light ITC" panose="020B0402030504020804" pitchFamily="34" charset="0"/>
                <a:ea typeface="Cambria" panose="02040503050406030204" pitchFamily="18" charset="0"/>
              </a:rPr>
              <a:t> é uma plataforma de prototipagem eletrônica de código aberto, ideal para quem deseja aprender sobre eletrônica e programação. Com ele, você pode criar projetos incríveis, desde um simples piscar de LED até complexos sistemas automatizados. </a:t>
            </a:r>
          </a:p>
          <a:p>
            <a:pPr algn="just"/>
            <a:endParaRPr lang="pt-BR" sz="2400" dirty="0">
              <a:latin typeface="Eras Light ITC" panose="020B0402030504020804" pitchFamily="34" charset="0"/>
              <a:ea typeface="Cambria" panose="02040503050406030204" pitchFamily="18" charset="0"/>
            </a:endParaRPr>
          </a:p>
          <a:p>
            <a:pPr algn="just"/>
            <a:r>
              <a:rPr lang="pt-BR" sz="2400" dirty="0">
                <a:latin typeface="Eras Light ITC" panose="020B0402030504020804" pitchFamily="34" charset="0"/>
                <a:ea typeface="Cambria" panose="02040503050406030204" pitchFamily="18" charset="0"/>
              </a:rPr>
              <a:t>Neste ebook, vamos explorar os conceitos básicos do Arduino e apresentar exemplos de código para ajudá-lo a começar sua jornada.</a:t>
            </a:r>
          </a:p>
        </p:txBody>
      </p:sp>
      <p:pic>
        <p:nvPicPr>
          <p:cNvPr id="18" name="Picture 2">
            <a:extLst>
              <a:ext uri="{FF2B5EF4-FFF2-40B4-BE49-F238E27FC236}">
                <a16:creationId xmlns:a16="http://schemas.microsoft.com/office/drawing/2014/main" id="{BD097AAB-CBD0-0108-00EE-F6FBE42D07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3748" y="6897299"/>
            <a:ext cx="2850504" cy="1938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3748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eta: Pentágono 8">
            <a:extLst>
              <a:ext uri="{FF2B5EF4-FFF2-40B4-BE49-F238E27FC236}">
                <a16:creationId xmlns:a16="http://schemas.microsoft.com/office/drawing/2014/main" id="{818DDFFE-490C-EC2F-7CA8-6E5C7D83DE86}"/>
              </a:ext>
            </a:extLst>
          </p:cNvPr>
          <p:cNvSpPr/>
          <p:nvPr/>
        </p:nvSpPr>
        <p:spPr>
          <a:xfrm>
            <a:off x="-1" y="641268"/>
            <a:ext cx="6291177" cy="738370"/>
          </a:xfrm>
          <a:prstGeom prst="homePlate">
            <a:avLst/>
          </a:prstGeom>
          <a:gradFill flip="none" rotWithShape="1">
            <a:gsLst>
              <a:gs pos="0">
                <a:srgbClr val="4FAEC0"/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809EAF88-8B2B-765C-F8B5-162EE1DC0383}"/>
              </a:ext>
            </a:extLst>
          </p:cNvPr>
          <p:cNvSpPr txBox="1"/>
          <p:nvPr/>
        </p:nvSpPr>
        <p:spPr>
          <a:xfrm>
            <a:off x="566823" y="567333"/>
            <a:ext cx="62911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CR A Extended" panose="02010509020102010303" pitchFamily="50" charset="0"/>
              </a:rPr>
              <a:t>Sobre o Arduino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0F2EC18D-542E-E57C-6687-27A685C7331A}"/>
              </a:ext>
            </a:extLst>
          </p:cNvPr>
          <p:cNvSpPr txBox="1"/>
          <p:nvPr/>
        </p:nvSpPr>
        <p:spPr>
          <a:xfrm>
            <a:off x="673498" y="1604999"/>
            <a:ext cx="5524949" cy="7109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Eras Light ITC" panose="020B0402030504020804" pitchFamily="34" charset="0"/>
                <a:ea typeface="Cambria" panose="02040503050406030204" pitchFamily="18" charset="0"/>
              </a:rPr>
              <a:t>O Arduino é uma placa com um microcontrolador que pode ser programado para controlar componentes eletrônicos. </a:t>
            </a:r>
          </a:p>
          <a:p>
            <a:pPr algn="just"/>
            <a:endParaRPr lang="pt-BR" sz="2400" dirty="0">
              <a:latin typeface="Eras Light ITC" panose="020B0402030504020804" pitchFamily="34" charset="0"/>
              <a:ea typeface="Cambria" panose="02040503050406030204" pitchFamily="18" charset="0"/>
            </a:endParaRPr>
          </a:p>
          <a:p>
            <a:pPr algn="just"/>
            <a:r>
              <a:rPr lang="pt-BR" sz="2400" dirty="0">
                <a:latin typeface="Eras Light ITC" panose="020B0402030504020804" pitchFamily="34" charset="0"/>
                <a:ea typeface="Cambria" panose="02040503050406030204" pitchFamily="18" charset="0"/>
              </a:rPr>
              <a:t>A placa mais comum é a Arduino Uno, mas existem várias outras, como a Mega e a Nano. </a:t>
            </a:r>
          </a:p>
          <a:p>
            <a:pPr algn="just"/>
            <a:endParaRPr lang="pt-BR" sz="2400" dirty="0">
              <a:latin typeface="Eras Light ITC" panose="020B0402030504020804" pitchFamily="34" charset="0"/>
              <a:ea typeface="Cambria" panose="02040503050406030204" pitchFamily="18" charset="0"/>
            </a:endParaRPr>
          </a:p>
          <a:p>
            <a:pPr algn="just"/>
            <a:endParaRPr lang="pt-BR" sz="2400" dirty="0">
              <a:latin typeface="Eras Light ITC" panose="020B0402030504020804" pitchFamily="34" charset="0"/>
              <a:ea typeface="Cambria" panose="02040503050406030204" pitchFamily="18" charset="0"/>
            </a:endParaRPr>
          </a:p>
          <a:p>
            <a:pPr algn="just"/>
            <a:endParaRPr lang="pt-BR" sz="2400" dirty="0">
              <a:latin typeface="Eras Light ITC" panose="020B0402030504020804" pitchFamily="34" charset="0"/>
              <a:ea typeface="Cambria" panose="02040503050406030204" pitchFamily="18" charset="0"/>
            </a:endParaRPr>
          </a:p>
          <a:p>
            <a:pPr algn="just"/>
            <a:endParaRPr lang="pt-BR" sz="2400" dirty="0">
              <a:latin typeface="Eras Light ITC" panose="020B0402030504020804" pitchFamily="34" charset="0"/>
              <a:ea typeface="Cambria" panose="02040503050406030204" pitchFamily="18" charset="0"/>
            </a:endParaRPr>
          </a:p>
          <a:p>
            <a:pPr algn="just"/>
            <a:endParaRPr lang="pt-BR" sz="2400" dirty="0">
              <a:latin typeface="Eras Light ITC" panose="020B0402030504020804" pitchFamily="34" charset="0"/>
              <a:ea typeface="Cambria" panose="02040503050406030204" pitchFamily="18" charset="0"/>
            </a:endParaRPr>
          </a:p>
          <a:p>
            <a:pPr algn="just"/>
            <a:endParaRPr lang="pt-BR" sz="2400" dirty="0">
              <a:latin typeface="Eras Light ITC" panose="020B0402030504020804" pitchFamily="34" charset="0"/>
              <a:ea typeface="Cambria" panose="02040503050406030204" pitchFamily="18" charset="0"/>
            </a:endParaRPr>
          </a:p>
          <a:p>
            <a:pPr algn="just"/>
            <a:endParaRPr lang="pt-BR" sz="2400" dirty="0">
              <a:latin typeface="Eras Light ITC" panose="020B0402030504020804" pitchFamily="34" charset="0"/>
              <a:ea typeface="Cambria" panose="02040503050406030204" pitchFamily="18" charset="0"/>
            </a:endParaRPr>
          </a:p>
          <a:p>
            <a:pPr algn="just"/>
            <a:endParaRPr lang="pt-BR" sz="2400" dirty="0">
              <a:latin typeface="Eras Light ITC" panose="020B0402030504020804" pitchFamily="34" charset="0"/>
              <a:ea typeface="Cambria" panose="02040503050406030204" pitchFamily="18" charset="0"/>
            </a:endParaRPr>
          </a:p>
          <a:p>
            <a:pPr algn="just"/>
            <a:r>
              <a:rPr lang="pt-BR" sz="2400" dirty="0">
                <a:latin typeface="Eras Light ITC" panose="020B0402030504020804" pitchFamily="34" charset="0"/>
                <a:ea typeface="Cambria" panose="02040503050406030204" pitchFamily="18" charset="0"/>
              </a:rPr>
              <a:t>O Arduino é programado usando a linguagem C/C++ no ambiente de desenvolvimento Arduino IDE.</a:t>
            </a:r>
          </a:p>
        </p:txBody>
      </p:sp>
      <p:pic>
        <p:nvPicPr>
          <p:cNvPr id="10" name="Picture 8" descr="Arduino Uno Rev3 available online at best price- Olelectronics">
            <a:extLst>
              <a:ext uri="{FF2B5EF4-FFF2-40B4-BE49-F238E27FC236}">
                <a16:creationId xmlns:a16="http://schemas.microsoft.com/office/drawing/2014/main" id="{F0FDAAF2-5C5A-A6AB-6590-F64AEE4690D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  <a14:imgEffect>
                      <a14:artisticFilmGrain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326" t="28687" r="26085" b="28105"/>
          <a:stretch/>
        </p:blipFill>
        <p:spPr bwMode="auto">
          <a:xfrm rot="5400000">
            <a:off x="561091" y="4915944"/>
            <a:ext cx="1831397" cy="1368730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2" descr="Arduino Nano Official | sincovaga.com.br">
            <a:extLst>
              <a:ext uri="{FF2B5EF4-FFF2-40B4-BE49-F238E27FC236}">
                <a16:creationId xmlns:a16="http://schemas.microsoft.com/office/drawing/2014/main" id="{D0F63287-846A-D77D-1821-EF6F80932C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/>
                    </a14:imgEffect>
                    <a14:imgEffect>
                      <a14:artisticCutou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2703608" y="5331297"/>
            <a:ext cx="1597897" cy="69945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Arduino Micro com conectores">
            <a:extLst>
              <a:ext uri="{FF2B5EF4-FFF2-40B4-BE49-F238E27FC236}">
                <a16:creationId xmlns:a16="http://schemas.microsoft.com/office/drawing/2014/main" id="{3244ED92-BBCB-F27C-719E-7C92A8A594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99048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4625655" y="4953002"/>
            <a:ext cx="1712782" cy="12845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63C16C8C-6ED7-D745-0271-A342208D98F2}"/>
              </a:ext>
            </a:extLst>
          </p:cNvPr>
          <p:cNvSpPr txBox="1"/>
          <p:nvPr/>
        </p:nvSpPr>
        <p:spPr>
          <a:xfrm>
            <a:off x="4838909" y="6654877"/>
            <a:ext cx="1275209" cy="5316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dirty="0">
                <a:latin typeface="Eras Light ITC" panose="020B0402030504020804" pitchFamily="34" charset="0"/>
                <a:ea typeface="Cambria" panose="02040503050406030204" pitchFamily="18" charset="0"/>
              </a:rPr>
              <a:t>Arduino nano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2B01D96F-ECC7-6CD6-E787-7F6FD9AAB8F2}"/>
              </a:ext>
            </a:extLst>
          </p:cNvPr>
          <p:cNvSpPr txBox="1"/>
          <p:nvPr/>
        </p:nvSpPr>
        <p:spPr>
          <a:xfrm>
            <a:off x="2864951" y="6676067"/>
            <a:ext cx="1275209" cy="5316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dirty="0">
                <a:latin typeface="Eras Light ITC" panose="020B0402030504020804" pitchFamily="34" charset="0"/>
                <a:ea typeface="Cambria" panose="02040503050406030204" pitchFamily="18" charset="0"/>
              </a:rPr>
              <a:t>Arduino micro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435659AE-DDEA-13C3-CA49-6743465766BF}"/>
              </a:ext>
            </a:extLst>
          </p:cNvPr>
          <p:cNvSpPr txBox="1"/>
          <p:nvPr/>
        </p:nvSpPr>
        <p:spPr>
          <a:xfrm>
            <a:off x="816718" y="6654877"/>
            <a:ext cx="1275209" cy="5316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dirty="0">
                <a:latin typeface="Eras Light ITC" panose="020B0402030504020804" pitchFamily="34" charset="0"/>
                <a:ea typeface="Cambria" panose="02040503050406030204" pitchFamily="18" charset="0"/>
              </a:rPr>
              <a:t>Arduino Uno R3</a:t>
            </a:r>
          </a:p>
        </p:txBody>
      </p:sp>
    </p:spTree>
    <p:extLst>
      <p:ext uri="{BB962C8B-B14F-4D97-AF65-F5344CB8AC3E}">
        <p14:creationId xmlns:p14="http://schemas.microsoft.com/office/powerpoint/2010/main" val="17022807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58BB2881-03D5-D72E-D510-6FC111FD5867}"/>
              </a:ext>
            </a:extLst>
          </p:cNvPr>
          <p:cNvSpPr/>
          <p:nvPr/>
        </p:nvSpPr>
        <p:spPr>
          <a:xfrm>
            <a:off x="0" y="0"/>
            <a:ext cx="6858000" cy="9906000"/>
          </a:xfrm>
          <a:prstGeom prst="rect">
            <a:avLst/>
          </a:prstGeom>
          <a:solidFill>
            <a:srgbClr val="4FAE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9C14D5CC-A1D3-A8B3-CCD3-4822AFA6A669}"/>
              </a:ext>
            </a:extLst>
          </p:cNvPr>
          <p:cNvSpPr txBox="1"/>
          <p:nvPr/>
        </p:nvSpPr>
        <p:spPr>
          <a:xfrm>
            <a:off x="0" y="4953000"/>
            <a:ext cx="6858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6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CR A Extended" panose="02010509020102010303" pitchFamily="50" charset="0"/>
              </a:rPr>
              <a:t>Componentes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32B1EF52-4E9D-BFF2-AEA1-4057E971648A}"/>
              </a:ext>
            </a:extLst>
          </p:cNvPr>
          <p:cNvSpPr txBox="1"/>
          <p:nvPr/>
        </p:nvSpPr>
        <p:spPr>
          <a:xfrm>
            <a:off x="0" y="1859845"/>
            <a:ext cx="6858000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CR A Extended" panose="02010509020102010303" pitchFamily="50" charset="0"/>
              </a:rPr>
              <a:t>02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2B088BD9-9DAE-D6B3-A1E2-201D3EB2BA12}"/>
              </a:ext>
            </a:extLst>
          </p:cNvPr>
          <p:cNvSpPr/>
          <p:nvPr/>
        </p:nvSpPr>
        <p:spPr>
          <a:xfrm>
            <a:off x="862584" y="6109184"/>
            <a:ext cx="5132832" cy="139216"/>
          </a:xfrm>
          <a:prstGeom prst="rect">
            <a:avLst/>
          </a:prstGeom>
          <a:gradFill flip="none" rotWithShape="1">
            <a:gsLst>
              <a:gs pos="0">
                <a:srgbClr val="4FAEC0"/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ln>
                <a:solidFill>
                  <a:schemeClr val="tx1"/>
                </a:solidFill>
              </a:ln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035621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ta: Pentágono 4">
            <a:extLst>
              <a:ext uri="{FF2B5EF4-FFF2-40B4-BE49-F238E27FC236}">
                <a16:creationId xmlns:a16="http://schemas.microsoft.com/office/drawing/2014/main" id="{F36C0F9B-8F8A-98F7-5BF3-F576EC5753B5}"/>
              </a:ext>
            </a:extLst>
          </p:cNvPr>
          <p:cNvSpPr/>
          <p:nvPr/>
        </p:nvSpPr>
        <p:spPr>
          <a:xfrm>
            <a:off x="-1" y="641268"/>
            <a:ext cx="5915026" cy="738370"/>
          </a:xfrm>
          <a:prstGeom prst="homePlate">
            <a:avLst/>
          </a:prstGeom>
          <a:gradFill flip="none" rotWithShape="1">
            <a:gsLst>
              <a:gs pos="0">
                <a:srgbClr val="4FAEC0"/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809EAF88-8B2B-765C-F8B5-162EE1DC0383}"/>
              </a:ext>
            </a:extLst>
          </p:cNvPr>
          <p:cNvSpPr txBox="1"/>
          <p:nvPr/>
        </p:nvSpPr>
        <p:spPr>
          <a:xfrm>
            <a:off x="559198" y="548641"/>
            <a:ext cx="57396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CR A Extended" panose="02010509020102010303" pitchFamily="50" charset="0"/>
              </a:rPr>
              <a:t>Piscar um LED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BD346B6-5CB2-7354-2251-BB09CBEB61F4}"/>
              </a:ext>
            </a:extLst>
          </p:cNvPr>
          <p:cNvSpPr txBox="1"/>
          <p:nvPr/>
        </p:nvSpPr>
        <p:spPr>
          <a:xfrm>
            <a:off x="665478" y="1633575"/>
            <a:ext cx="563332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Eras Light ITC" panose="020B0402030504020804" pitchFamily="34" charset="0"/>
                <a:ea typeface="Cambria" panose="02040503050406030204" pitchFamily="18" charset="0"/>
              </a:rPr>
              <a:t>Um dos primeiros projetos com Arduino é fazer um LED piscar. É simples, mas ensina os conceitos fundamentais de controle de saídas digitais.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E5EC1428-17F8-755B-94FC-25E523676478}"/>
              </a:ext>
            </a:extLst>
          </p:cNvPr>
          <p:cNvSpPr txBox="1"/>
          <p:nvPr/>
        </p:nvSpPr>
        <p:spPr>
          <a:xfrm>
            <a:off x="665478" y="6293620"/>
            <a:ext cx="56333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Eras Light ITC" panose="020B0402030504020804" pitchFamily="34" charset="0"/>
                <a:ea typeface="Cambria" panose="02040503050406030204" pitchFamily="18" charset="0"/>
              </a:rPr>
              <a:t>Exemplo de código:</a:t>
            </a: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09D7CFA3-EAFA-CF84-23BA-77EB3C270A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226" y="6638756"/>
            <a:ext cx="5457825" cy="3074831"/>
          </a:xfrm>
          <a:prstGeom prst="rect">
            <a:avLst/>
          </a:prstGeom>
        </p:spPr>
      </p:pic>
      <p:pic>
        <p:nvPicPr>
          <p:cNvPr id="7172" name="Picture 4" descr="Grupo Atomos: Circuito com LED">
            <a:extLst>
              <a:ext uri="{FF2B5EF4-FFF2-40B4-BE49-F238E27FC236}">
                <a16:creationId xmlns:a16="http://schemas.microsoft.com/office/drawing/2014/main" id="{93BF3891-8814-A7F7-9AC3-E5F443DCEB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599" y="2589158"/>
            <a:ext cx="6298802" cy="3935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34827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ta: Pentágono 4">
            <a:extLst>
              <a:ext uri="{FF2B5EF4-FFF2-40B4-BE49-F238E27FC236}">
                <a16:creationId xmlns:a16="http://schemas.microsoft.com/office/drawing/2014/main" id="{F36C0F9B-8F8A-98F7-5BF3-F576EC5753B5}"/>
              </a:ext>
            </a:extLst>
          </p:cNvPr>
          <p:cNvSpPr/>
          <p:nvPr/>
        </p:nvSpPr>
        <p:spPr>
          <a:xfrm>
            <a:off x="-1" y="641268"/>
            <a:ext cx="5915026" cy="738370"/>
          </a:xfrm>
          <a:prstGeom prst="homePlate">
            <a:avLst/>
          </a:prstGeom>
          <a:gradFill flip="none" rotWithShape="1">
            <a:gsLst>
              <a:gs pos="0">
                <a:srgbClr val="4FAEC0"/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809EAF88-8B2B-765C-F8B5-162EE1DC0383}"/>
              </a:ext>
            </a:extLst>
          </p:cNvPr>
          <p:cNvSpPr txBox="1"/>
          <p:nvPr/>
        </p:nvSpPr>
        <p:spPr>
          <a:xfrm>
            <a:off x="559198" y="548641"/>
            <a:ext cx="57396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CR A Extended" panose="02010509020102010303" pitchFamily="50" charset="0"/>
              </a:rPr>
              <a:t>Lendo um Botão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BD346B6-5CB2-7354-2251-BB09CBEB61F4}"/>
              </a:ext>
            </a:extLst>
          </p:cNvPr>
          <p:cNvSpPr txBox="1"/>
          <p:nvPr/>
        </p:nvSpPr>
        <p:spPr>
          <a:xfrm>
            <a:off x="665478" y="1633575"/>
            <a:ext cx="563332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Eras Light ITC" panose="020B0402030504020804" pitchFamily="34" charset="0"/>
                <a:ea typeface="Cambria" panose="02040503050406030204" pitchFamily="18" charset="0"/>
              </a:rPr>
              <a:t>Além de controlar saídas, o Arduino pode ler entradas, sejam elas analógicas ou digitais. Vamos usar um botão (sinal digital) para acionar um LED.</a:t>
            </a:r>
          </a:p>
        </p:txBody>
      </p:sp>
      <p:pic>
        <p:nvPicPr>
          <p:cNvPr id="7170" name="Picture 2" descr="Circuito Simples com LED na Protoboard — BlogDoJoséCintra">
            <a:extLst>
              <a:ext uri="{FF2B5EF4-FFF2-40B4-BE49-F238E27FC236}">
                <a16:creationId xmlns:a16="http://schemas.microsoft.com/office/drawing/2014/main" id="{DD959CDE-FA5E-5D89-FA56-987342CF30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3962274" y="3494703"/>
            <a:ext cx="2731938" cy="1941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CFC13BC5-732B-C0E0-EB31-AE022F274351}"/>
              </a:ext>
            </a:extLst>
          </p:cNvPr>
          <p:cNvSpPr txBox="1"/>
          <p:nvPr/>
        </p:nvSpPr>
        <p:spPr>
          <a:xfrm>
            <a:off x="665478" y="3289385"/>
            <a:ext cx="369220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Eras Light ITC" panose="020B0402030504020804" pitchFamily="34" charset="0"/>
                <a:ea typeface="Cambria" panose="02040503050406030204" pitchFamily="18" charset="0"/>
              </a:rPr>
              <a:t>O circuito conecta um botão ao pino 2 e ao GND do Arduino. Quando pressionado, o botão envia um sinal, que o Arduino usa para acionar um LED.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E5EC1428-17F8-755B-94FC-25E523676478}"/>
              </a:ext>
            </a:extLst>
          </p:cNvPr>
          <p:cNvSpPr txBox="1"/>
          <p:nvPr/>
        </p:nvSpPr>
        <p:spPr>
          <a:xfrm>
            <a:off x="665477" y="5702536"/>
            <a:ext cx="56333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Eras Light ITC" panose="020B0402030504020804" pitchFamily="34" charset="0"/>
                <a:ea typeface="Cambria" panose="02040503050406030204" pitchFamily="18" charset="0"/>
              </a:rPr>
              <a:t>Exemplo de código:</a:t>
            </a:r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CCE7D06D-72C9-6DA8-C085-0346F66302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198" y="6288857"/>
            <a:ext cx="5739604" cy="3227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93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ta: Pentágono 4">
            <a:extLst>
              <a:ext uri="{FF2B5EF4-FFF2-40B4-BE49-F238E27FC236}">
                <a16:creationId xmlns:a16="http://schemas.microsoft.com/office/drawing/2014/main" id="{F36C0F9B-8F8A-98F7-5BF3-F576EC5753B5}"/>
              </a:ext>
            </a:extLst>
          </p:cNvPr>
          <p:cNvSpPr/>
          <p:nvPr/>
        </p:nvSpPr>
        <p:spPr>
          <a:xfrm>
            <a:off x="-2" y="641268"/>
            <a:ext cx="6858001" cy="738370"/>
          </a:xfrm>
          <a:prstGeom prst="homePlate">
            <a:avLst/>
          </a:prstGeom>
          <a:gradFill flip="none" rotWithShape="1">
            <a:gsLst>
              <a:gs pos="0">
                <a:srgbClr val="4FAEC0"/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809EAF88-8B2B-765C-F8B5-162EE1DC0383}"/>
              </a:ext>
            </a:extLst>
          </p:cNvPr>
          <p:cNvSpPr txBox="1"/>
          <p:nvPr/>
        </p:nvSpPr>
        <p:spPr>
          <a:xfrm>
            <a:off x="665478" y="577720"/>
            <a:ext cx="600678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CR A Extended" panose="02010509020102010303" pitchFamily="50" charset="0"/>
              </a:rPr>
              <a:t>Controlando</a:t>
            </a:r>
            <a:r>
              <a:rPr lang="pt-BR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CR A Extended" panose="02010509020102010303" pitchFamily="50" charset="0"/>
              </a:rPr>
              <a:t> Motores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BD346B6-5CB2-7354-2251-BB09CBEB61F4}"/>
              </a:ext>
            </a:extLst>
          </p:cNvPr>
          <p:cNvSpPr txBox="1"/>
          <p:nvPr/>
        </p:nvSpPr>
        <p:spPr>
          <a:xfrm>
            <a:off x="665478" y="1633575"/>
            <a:ext cx="563332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Eras Light ITC" panose="020B0402030504020804" pitchFamily="34" charset="0"/>
                <a:ea typeface="Cambria" panose="02040503050406030204" pitchFamily="18" charset="0"/>
              </a:rPr>
              <a:t>Para controlar a velocidade de um motor, usamos a saída PWM (Pulse </a:t>
            </a:r>
            <a:r>
              <a:rPr lang="pt-BR" sz="2400" dirty="0" err="1">
                <a:latin typeface="Eras Light ITC" panose="020B0402030504020804" pitchFamily="34" charset="0"/>
                <a:ea typeface="Cambria" panose="02040503050406030204" pitchFamily="18" charset="0"/>
              </a:rPr>
              <a:t>Width</a:t>
            </a:r>
            <a:r>
              <a:rPr lang="pt-BR" sz="2400" dirty="0">
                <a:latin typeface="Eras Light ITC" panose="020B0402030504020804" pitchFamily="34" charset="0"/>
                <a:ea typeface="Cambria" panose="02040503050406030204" pitchFamily="18" charset="0"/>
              </a:rPr>
              <a:t> </a:t>
            </a:r>
            <a:r>
              <a:rPr lang="pt-BR" sz="2400" dirty="0" err="1">
                <a:latin typeface="Eras Light ITC" panose="020B0402030504020804" pitchFamily="34" charset="0"/>
                <a:ea typeface="Cambria" panose="02040503050406030204" pitchFamily="18" charset="0"/>
              </a:rPr>
              <a:t>Modulation</a:t>
            </a:r>
            <a:r>
              <a:rPr lang="pt-BR" sz="2400" dirty="0">
                <a:latin typeface="Eras Light ITC" panose="020B0402030504020804" pitchFamily="34" charset="0"/>
                <a:ea typeface="Cambria" panose="02040503050406030204" pitchFamily="18" charset="0"/>
              </a:rPr>
              <a:t>) do Arduino, uma saída analógica (diferente da saída digital que utilizamos anteriormente no botão).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E5EC1428-17F8-755B-94FC-25E523676478}"/>
              </a:ext>
            </a:extLst>
          </p:cNvPr>
          <p:cNvSpPr txBox="1"/>
          <p:nvPr/>
        </p:nvSpPr>
        <p:spPr>
          <a:xfrm>
            <a:off x="665477" y="6102601"/>
            <a:ext cx="56333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Eras Light ITC" panose="020B0402030504020804" pitchFamily="34" charset="0"/>
                <a:ea typeface="Cambria" panose="02040503050406030204" pitchFamily="18" charset="0"/>
              </a:rPr>
              <a:t>Exemplo de código: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352DCED5-A0C0-FA68-CE08-7DD4163B7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709" y="6333434"/>
            <a:ext cx="6146578" cy="3456511"/>
          </a:xfrm>
          <a:prstGeom prst="rect">
            <a:avLst/>
          </a:prstGeom>
        </p:spPr>
      </p:pic>
      <p:pic>
        <p:nvPicPr>
          <p:cNvPr id="9218" name="Picture 2" descr="Controlando motor de passo bipolar módulo Easydriver com Arduino - Arduino  e Cia">
            <a:extLst>
              <a:ext uri="{FF2B5EF4-FFF2-40B4-BE49-F238E27FC236}">
                <a16:creationId xmlns:a16="http://schemas.microsoft.com/office/drawing/2014/main" id="{3B84162A-E0F6-E561-CCF1-B630DE22FD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5918" y="3803399"/>
            <a:ext cx="3586163" cy="22098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80495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ta: Pentágono 4">
            <a:extLst>
              <a:ext uri="{FF2B5EF4-FFF2-40B4-BE49-F238E27FC236}">
                <a16:creationId xmlns:a16="http://schemas.microsoft.com/office/drawing/2014/main" id="{F36C0F9B-8F8A-98F7-5BF3-F576EC5753B5}"/>
              </a:ext>
            </a:extLst>
          </p:cNvPr>
          <p:cNvSpPr/>
          <p:nvPr/>
        </p:nvSpPr>
        <p:spPr>
          <a:xfrm>
            <a:off x="-2" y="641268"/>
            <a:ext cx="6858001" cy="738370"/>
          </a:xfrm>
          <a:prstGeom prst="homePlate">
            <a:avLst/>
          </a:prstGeom>
          <a:gradFill flip="none" rotWithShape="1">
            <a:gsLst>
              <a:gs pos="0">
                <a:srgbClr val="4FAEC0"/>
              </a:gs>
              <a:gs pos="50000">
                <a:schemeClr val="bg1">
                  <a:shade val="67500"/>
                  <a:satMod val="115000"/>
                </a:schemeClr>
              </a:gs>
              <a:gs pos="100000">
                <a:schemeClr val="bg1"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809EAF88-8B2B-765C-F8B5-162EE1DC0383}"/>
              </a:ext>
            </a:extLst>
          </p:cNvPr>
          <p:cNvSpPr txBox="1"/>
          <p:nvPr/>
        </p:nvSpPr>
        <p:spPr>
          <a:xfrm>
            <a:off x="516332" y="641268"/>
            <a:ext cx="67274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CR A Extended" panose="02010509020102010303" pitchFamily="50" charset="0"/>
              </a:rPr>
              <a:t>Sensores: </a:t>
            </a:r>
            <a:r>
              <a:rPr lang="pt-BR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CR A Extended" panose="02010509020102010303" pitchFamily="50" charset="0"/>
              </a:rPr>
              <a:t>Lendo dados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BD346B6-5CB2-7354-2251-BB09CBEB61F4}"/>
              </a:ext>
            </a:extLst>
          </p:cNvPr>
          <p:cNvSpPr txBox="1"/>
          <p:nvPr/>
        </p:nvSpPr>
        <p:spPr>
          <a:xfrm>
            <a:off x="665478" y="1633575"/>
            <a:ext cx="56333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Eras Light ITC" panose="020B0402030504020804" pitchFamily="34" charset="0"/>
                <a:ea typeface="Cambria" panose="02040503050406030204" pitchFamily="18" charset="0"/>
              </a:rPr>
              <a:t>Usando um sensor de temperatura LM35, podemos ler a temperatura ambiente e exibi-la no monitor serial.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E5EC1428-17F8-755B-94FC-25E523676478}"/>
              </a:ext>
            </a:extLst>
          </p:cNvPr>
          <p:cNvSpPr txBox="1"/>
          <p:nvPr/>
        </p:nvSpPr>
        <p:spPr>
          <a:xfrm>
            <a:off x="671473" y="6492399"/>
            <a:ext cx="56333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>
                <a:latin typeface="Eras Light ITC" panose="020B0402030504020804" pitchFamily="34" charset="0"/>
                <a:ea typeface="Cambria" panose="02040503050406030204" pitchFamily="18" charset="0"/>
              </a:rPr>
              <a:t>Exemplo de código:</a:t>
            </a:r>
          </a:p>
        </p:txBody>
      </p:sp>
      <p:pic>
        <p:nvPicPr>
          <p:cNvPr id="10242" name="Picture 2" descr="Sensor de Temperatura LM35 - Primeiros Passos - Blog Usinainfo">
            <a:extLst>
              <a:ext uri="{FF2B5EF4-FFF2-40B4-BE49-F238E27FC236}">
                <a16:creationId xmlns:a16="http://schemas.microsoft.com/office/drawing/2014/main" id="{7E6E2486-BE49-079D-879C-5305A36C27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614" y="2913941"/>
            <a:ext cx="5521049" cy="35784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AFA8FDCC-8DF9-50F2-3A2B-FEA04C386E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332" y="6753716"/>
            <a:ext cx="6111712" cy="3037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4379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1120</TotalTime>
  <Words>419</Words>
  <Application>Microsoft Office PowerPoint</Application>
  <PresentationFormat>Papel A4 (210 x 297 mm)</PresentationFormat>
  <Paragraphs>52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Eras Light ITC</vt:lpstr>
      <vt:lpstr>OCR A Extended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Mel Takuno</dc:creator>
  <cp:lastModifiedBy>Mel Takuno</cp:lastModifiedBy>
  <cp:revision>7</cp:revision>
  <dcterms:created xsi:type="dcterms:W3CDTF">2024-07-21T00:34:03Z</dcterms:created>
  <dcterms:modified xsi:type="dcterms:W3CDTF">2024-07-21T19:14:43Z</dcterms:modified>
</cp:coreProperties>
</file>

<file path=docProps/thumbnail.jpeg>
</file>